
<file path=[Content_Types].xml><?xml version="1.0" encoding="utf-8"?>
<Types xmlns="http://schemas.openxmlformats.org/package/2006/content-types">
  <Default Extension="bin" ContentType="application/octet-stream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77" r:id="rId4"/>
    <p:sldId id="276" r:id="rId5"/>
    <p:sldId id="278" r:id="rId6"/>
    <p:sldId id="280" r:id="rId7"/>
    <p:sldId id="279" r:id="rId8"/>
    <p:sldId id="262" r:id="rId9"/>
    <p:sldId id="263" r:id="rId10"/>
    <p:sldId id="282" r:id="rId11"/>
    <p:sldId id="264" r:id="rId12"/>
    <p:sldId id="283" r:id="rId13"/>
    <p:sldId id="257" r:id="rId14"/>
    <p:sldId id="258" r:id="rId15"/>
    <p:sldId id="259" r:id="rId16"/>
    <p:sldId id="260" r:id="rId17"/>
    <p:sldId id="265" r:id="rId18"/>
    <p:sldId id="266" r:id="rId19"/>
    <p:sldId id="267" r:id="rId20"/>
    <p:sldId id="272" r:id="rId21"/>
    <p:sldId id="268" r:id="rId22"/>
    <p:sldId id="271" r:id="rId23"/>
    <p:sldId id="273" r:id="rId24"/>
    <p:sldId id="270" r:id="rId25"/>
    <p:sldId id="274" r:id="rId26"/>
    <p:sldId id="281" r:id="rId27"/>
    <p:sldId id="269" r:id="rId28"/>
    <p:sldId id="275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C43F9-F2F8-456A-8F20-7802CFFCC54E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5DF0-B622-4407-A8F5-E3120C7485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719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EC4453-0514-AC64-B1C9-086D47EA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E4CE11A-49E9-34E5-C14D-A29186CCA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CA9844-4695-9B68-C784-D13D14A7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EF3CDE-BF26-7EF6-CEE7-52F77204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6DECCD-5E81-E552-FDE1-A4A46301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64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22E04C-FD54-20F6-3D4C-3DE9A787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49373D7-9652-BFF3-DF4A-ECFC1D168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329E2E-3793-1880-8675-439738EC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4A2E36A-2BD5-08F3-5018-B0A834DB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0B0406A-DE44-5479-7A43-2EB7D193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139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3E331D9-51F6-276E-6DBA-46911B94C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E9D6024-5BF2-26C6-7043-30B839F97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A4C051-B86C-50F1-6725-96771B4A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655DB7-F898-47C0-A80F-C11F2961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C8D571-33E1-E217-D20D-CB4F223B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522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C95D9D-B1F5-4FAC-15F1-661764C6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01A2F-AA46-375D-6DD1-53B13AD6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CC35B30-56F5-5EE4-6BF2-5297E95D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224F574-C5F4-D32D-CA81-2110FAE1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6D3819B-1D04-A34D-0D87-950F8A43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837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C3796F-FCDA-99FA-4CBD-702E7929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50EBA52-6A10-8D48-6F45-B90883731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5100DAA-56C0-0CD6-DBF9-259A8219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14C505-0D92-1E8A-8364-7C3513BF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E138E3-3EF4-7AC9-AC72-612F6B74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036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D94AB-0B31-932B-69B2-823ED1EE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3BA094C-4322-0C48-9E81-31FE754EF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B8C621B-9533-A952-6C65-CBDEC13DE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FC64AA-21EE-0800-12F0-A91B1747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4143807-E52D-2547-7F22-0472EDCE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62B798-56A7-0789-9F19-51409230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257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95E1CC-862D-2906-1490-F808A4B0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10B2C2D-E259-ED92-27F6-3D802F255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6A26CA6-4C12-3DC8-554A-17D2981A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E2A4A61-9347-DE87-E899-AA7DF8E8B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B1351C0-11F1-BB87-592D-72A71E5D2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4BAB7D3-224C-97C0-D8FD-52453E74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163DA75-2068-77D8-9169-08A91835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0D75759-4489-5CC6-02FB-88F2F0F6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45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7BA15D-AAD9-24CB-1B99-ECB7069B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6A5014C-AC26-AC4C-2D22-873D1A08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434EDE0-8332-3E77-5B84-8B6F26D78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4B284F0-456A-D0C2-9910-2D3D329C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75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78BBFF9-B183-CF39-CEF9-1883F0C5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96E53DB-DCCB-C74F-9CEB-C8AE149D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6F4D17-A3F3-0F77-6996-5688E14C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868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B2729C-A405-F213-5829-A0A1FACC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BCEFD5-1849-02DB-E397-91ACD117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1BC3BC4-E502-41C7-53EE-69277E305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B047C0B-B84E-B66F-A660-F656903A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2F9ED49-E1D1-ED4B-74A0-1709434D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AE4F83B-7978-C3C8-D0AC-0DF2679A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970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C05D30-916B-8480-D6C7-22B219F9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E9E28FC-8515-4414-2DF4-DE9ADB2B2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31FF5AA-2B5E-D5F5-F31D-DA9E0D571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833A093-3A8F-033B-4B91-20B52870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E59264E-8319-B64A-1944-68DB82CF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8E4A6E2-EA30-9702-3B51-47A1576C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246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8CB611-0AEC-2F02-7E1F-2086C68C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11A6AD2-91A1-1040-CA79-59D25DBD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B3D45BA-0BDD-403D-3667-6B27D2785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6705A-59D9-4132-B61B-0CECF7D93411}" type="datetimeFigureOut">
              <a:rPr lang="pl-PL" smtClean="0"/>
              <a:t>16.01.2024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AC3DEA2-D621-3653-4750-11AA924AE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807EBEE-B908-4B10-EBF7-55B1FB525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74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25.png"/><Relationship Id="rId4" Type="http://schemas.openxmlformats.org/officeDocument/2006/relationships/video" Target="../media/media3.mp4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nds.cs.umass.edu/stdpMai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G0PTP3ogCA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ib.bioninja.com.au/standard-level/topic-6-human-physiology/65-neurons-and-synapses/stimulus-respon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719191-EBFC-7DB0-4C72-057158198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Pulsujące sieci neuronowe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30872D0-332B-103E-7F8B-395B721E8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293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CA3DB67-295C-D34E-245B-38C56D7BE538}"/>
              </a:ext>
            </a:extLst>
          </p:cNvPr>
          <p:cNvSpPr txBox="1"/>
          <p:nvPr/>
        </p:nvSpPr>
        <p:spPr>
          <a:xfrm>
            <a:off x="3963178" y="305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Spiking</a:t>
            </a:r>
            <a:r>
              <a:rPr lang="pl-PL" dirty="0">
                <a:highlight>
                  <a:srgbClr val="00FF00"/>
                </a:highlight>
              </a:rPr>
              <a:t> </a:t>
            </a:r>
            <a:r>
              <a:rPr lang="pl-PL" dirty="0" err="1">
                <a:highlight>
                  <a:srgbClr val="00FF00"/>
                </a:highlight>
              </a:rPr>
              <a:t>neural</a:t>
            </a:r>
            <a:r>
              <a:rPr lang="pl-PL" dirty="0">
                <a:highlight>
                  <a:srgbClr val="00FF00"/>
                </a:highlight>
              </a:rPr>
              <a:t> networks (SNN)</a:t>
            </a:r>
          </a:p>
        </p:txBody>
      </p:sp>
      <p:pic>
        <p:nvPicPr>
          <p:cNvPr id="5" name="Obraz 4" descr="Obraz zawierający tekst, zrzut ekranu, linia, diagram&#10;&#10;Opis wygenerowany automatycznie">
            <a:extLst>
              <a:ext uri="{FF2B5EF4-FFF2-40B4-BE49-F238E27FC236}">
                <a16:creationId xmlns:a16="http://schemas.microsoft.com/office/drawing/2014/main" id="{0D52AD3A-1859-8F8C-498A-D1F5AFD93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11" y="1539405"/>
            <a:ext cx="8311621" cy="37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6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794D892-0FEF-51AB-4B75-5A5AA7974EF5}"/>
              </a:ext>
            </a:extLst>
          </p:cNvPr>
          <p:cNvSpPr txBox="1"/>
          <p:nvPr/>
        </p:nvSpPr>
        <p:spPr>
          <a:xfrm>
            <a:off x="5098774" y="447260"/>
            <a:ext cx="243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Uczenie sieci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C4FBCC-294F-8C6D-1991-B2226499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7" y="1581132"/>
            <a:ext cx="11943853" cy="39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3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diagram, zrzut ekranu, linia&#10;&#10;Opis wygenerowany automatycznie">
            <a:extLst>
              <a:ext uri="{FF2B5EF4-FFF2-40B4-BE49-F238E27FC236}">
                <a16:creationId xmlns:a16="http://schemas.microsoft.com/office/drawing/2014/main" id="{61C314C2-2CFB-0259-D649-E30FEAB0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26" y="722351"/>
            <a:ext cx="8147697" cy="458685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0042967-CBCA-40E0-EA9F-C05EF1FFC9C7}"/>
              </a:ext>
            </a:extLst>
          </p:cNvPr>
          <p:cNvSpPr txBox="1"/>
          <p:nvPr/>
        </p:nvSpPr>
        <p:spPr>
          <a:xfrm>
            <a:off x="3916524" y="35301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Uczenie sieci – przewidywanie kategorii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7A9CF56-5A2A-AB5E-AD2D-C6738D3A4400}"/>
              </a:ext>
            </a:extLst>
          </p:cNvPr>
          <p:cNvSpPr txBox="1"/>
          <p:nvPr/>
        </p:nvSpPr>
        <p:spPr>
          <a:xfrm>
            <a:off x="1129004" y="5309202"/>
            <a:ext cx="6606074" cy="38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Przykładowo, ten </a:t>
            </a:r>
            <a:r>
              <a:rPr lang="pl-PL" dirty="0" err="1"/>
              <a:t>output</a:t>
            </a:r>
            <a:r>
              <a:rPr lang="pl-PL" dirty="0"/>
              <a:t> który pulsuje najczęściej –&gt; ta kategoria</a:t>
            </a:r>
          </a:p>
        </p:txBody>
      </p:sp>
    </p:spTree>
    <p:extLst>
      <p:ext uri="{BB962C8B-B14F-4D97-AF65-F5344CB8AC3E}">
        <p14:creationId xmlns:p14="http://schemas.microsoft.com/office/powerpoint/2010/main" val="315567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ECB7A2AC-BA6A-2603-4856-2CB79DE36747}"/>
                  </a:ext>
                </a:extLst>
              </p:cNvPr>
              <p:cNvSpPr txBox="1"/>
              <p:nvPr/>
            </p:nvSpPr>
            <p:spPr>
              <a:xfrm>
                <a:off x="3460012" y="2750545"/>
                <a:ext cx="6101316" cy="67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l-PL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l-PL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l-PL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ECB7A2AC-BA6A-2603-4856-2CB79DE36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12" y="2750545"/>
                <a:ext cx="6101316" cy="67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2AE7ADC-3D9E-D92B-BDA1-A5C7417AAEF7}"/>
                  </a:ext>
                </a:extLst>
              </p:cNvPr>
              <p:cNvSpPr txBox="1"/>
              <p:nvPr/>
            </p:nvSpPr>
            <p:spPr>
              <a:xfrm>
                <a:off x="3460012" y="1347047"/>
                <a:ext cx="6101316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l-PL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l-PL" i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l-PL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l-PL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2AE7ADC-3D9E-D92B-BDA1-A5C7417A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12" y="1347047"/>
                <a:ext cx="6101316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>
            <a:extLst>
              <a:ext uri="{FF2B5EF4-FFF2-40B4-BE49-F238E27FC236}">
                <a16:creationId xmlns:a16="http://schemas.microsoft.com/office/drawing/2014/main" id="{82F7D03E-7FF7-84E9-9677-9BFB25738135}"/>
              </a:ext>
            </a:extLst>
          </p:cNvPr>
          <p:cNvSpPr txBox="1"/>
          <p:nvPr/>
        </p:nvSpPr>
        <p:spPr>
          <a:xfrm>
            <a:off x="1371601" y="228271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 można zapisać inaczej jako: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AD8B881E-44FC-5694-C61E-59C6CF30EAB1}"/>
                  </a:ext>
                </a:extLst>
              </p:cNvPr>
              <p:cNvSpPr txBox="1"/>
              <p:nvPr/>
            </p:nvSpPr>
            <p:spPr>
              <a:xfrm>
                <a:off x="1371601" y="3798966"/>
                <a:ext cx="2088410" cy="520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gdzie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AD8B881E-44FC-5694-C61E-59C6CF30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3798966"/>
                <a:ext cx="2088410" cy="520079"/>
              </a:xfrm>
              <a:prstGeom prst="rect">
                <a:avLst/>
              </a:prstGeom>
              <a:blipFill>
                <a:blip r:embed="rId4"/>
                <a:stretch>
                  <a:fillRect l="-2332" b="-232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11E58C2-DABE-FE4A-549E-4FD3EBC0F9B4}"/>
              </a:ext>
            </a:extLst>
          </p:cNvPr>
          <p:cNvSpPr txBox="1"/>
          <p:nvPr/>
        </p:nvSpPr>
        <p:spPr>
          <a:xfrm>
            <a:off x="3795823" y="426550"/>
            <a:ext cx="514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Leaky</a:t>
            </a:r>
            <a:r>
              <a:rPr lang="pl-PL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 </a:t>
            </a:r>
            <a:r>
              <a:rPr lang="pl-PL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Integrate</a:t>
            </a:r>
            <a:r>
              <a:rPr lang="pl-PL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 and </a:t>
            </a:r>
            <a:r>
              <a:rPr lang="pl-PL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Fire</a:t>
            </a:r>
            <a:r>
              <a:rPr lang="pl-PL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 (LIF) model</a:t>
            </a:r>
          </a:p>
          <a:p>
            <a:br>
              <a:rPr lang="pl-PL" dirty="0"/>
            </a:b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B8D67C68-008A-CD33-CE78-EE3AA2DCA59F}"/>
                  </a:ext>
                </a:extLst>
              </p:cNvPr>
              <p:cNvSpPr txBox="1"/>
              <p:nvPr/>
            </p:nvSpPr>
            <p:spPr>
              <a:xfrm>
                <a:off x="1371601" y="4508205"/>
                <a:ext cx="920779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l-PL" dirty="0"/>
                  <a:t> - pojemność elektryczna neuronu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l-PL" dirty="0"/>
                  <a:t> - przewodność wycieku </a:t>
                </a:r>
              </a:p>
              <a:p>
                <a:r>
                  <a:rPr lang="pl-PL" dirty="0"/>
                  <a:t>        (wyciek elektryczny przez błonę komórkową neuronu)</a:t>
                </a:r>
              </a:p>
              <a:p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l-PL" dirty="0"/>
                  <a:t> - aktualny potencjał błonowy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l-PL" dirty="0"/>
                  <a:t> - potencjał spoczynkowy</a:t>
                </a:r>
              </a:p>
              <a:p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l-PL" dirty="0"/>
                  <a:t> - wejściowy strumień jonów</a:t>
                </a: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B8D67C68-008A-CD33-CE78-EE3AA2DCA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4508205"/>
                <a:ext cx="9207794" cy="2031325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FDB57BD-BCD8-B7D7-86CC-674B31582ACD}"/>
                  </a:ext>
                </a:extLst>
              </p:cNvPr>
              <p:cNvSpPr txBox="1"/>
              <p:nvPr/>
            </p:nvSpPr>
            <p:spPr>
              <a:xfrm>
                <a:off x="9377915" y="3429000"/>
                <a:ext cx="2690037" cy="3035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Wstawka: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pl-P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𝐶𝑉</m:t>
                      </m:r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f>
                        <m:f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FDB57BD-BCD8-B7D7-86CC-674B3158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915" y="3429000"/>
                <a:ext cx="2690037" cy="3035383"/>
              </a:xfrm>
              <a:prstGeom prst="rect">
                <a:avLst/>
              </a:prstGeom>
              <a:blipFill>
                <a:blip r:embed="rId6"/>
                <a:stretch>
                  <a:fillRect t="-12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5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7883D5C-729E-A938-8810-C9B6896E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5" y="3429000"/>
            <a:ext cx="9727096" cy="2969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95B33032-62C4-4D5E-2CAA-DA714DC93735}"/>
                  </a:ext>
                </a:extLst>
              </p:cNvPr>
              <p:cNvSpPr txBox="1"/>
              <p:nvPr/>
            </p:nvSpPr>
            <p:spPr>
              <a:xfrm>
                <a:off x="1648047" y="1180214"/>
                <a:ext cx="8218967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l-PL" i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𝑑𝑉</m:t>
                        </m:r>
                        <m:d>
                          <m:d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l-PL" i="0">
                        <a:latin typeface="Cambria Math" panose="02040503050406030204" pitchFamily="18" charset="0"/>
                      </a:rPr>
                      <m:t>= −</m:t>
                    </m:r>
                    <m:sSub>
                      <m:sSub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pl-PL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l-PL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l-PL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pl-PL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l-PL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/>
                  <a:t>  - opisuje dynamikę potencjału błony</a:t>
                </a:r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95B33032-62C4-4D5E-2CAA-DA714DC9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047" y="1180214"/>
                <a:ext cx="8218967" cy="504946"/>
              </a:xfrm>
              <a:prstGeom prst="rect">
                <a:avLst/>
              </a:prstGeom>
              <a:blipFill>
                <a:blip r:embed="rId3"/>
                <a:stretch>
                  <a:fillRect b="-85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2C4D477-DEF5-EC7E-668A-A1C892C931AA}"/>
                  </a:ext>
                </a:extLst>
              </p:cNvPr>
              <p:cNvSpPr txBox="1"/>
              <p:nvPr/>
            </p:nvSpPr>
            <p:spPr>
              <a:xfrm>
                <a:off x="733646" y="2355012"/>
                <a:ext cx="10962167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Jeżeli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przekroczy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(wartość progową), to obserwujemy </a:t>
                </a:r>
                <a:r>
                  <a:rPr lang="pl-PL" sz="1800" b="1" kern="1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spike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 czasie t, następnie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przechodzi 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(natychmiastowo).</a:t>
                </a:r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2C4D477-DEF5-EC7E-668A-A1C892C9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6" y="2355012"/>
                <a:ext cx="10962167" cy="671209"/>
              </a:xfrm>
              <a:prstGeom prst="rect">
                <a:avLst/>
              </a:prstGeom>
              <a:blipFill>
                <a:blip r:embed="rId4"/>
                <a:stretch>
                  <a:fillRect l="-445" t="-3636" b="-1363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>
            <a:extLst>
              <a:ext uri="{FF2B5EF4-FFF2-40B4-BE49-F238E27FC236}">
                <a16:creationId xmlns:a16="http://schemas.microsoft.com/office/drawing/2014/main" id="{F1ACAFEB-452D-1AA7-1479-3853A1BCB3C0}"/>
              </a:ext>
            </a:extLst>
          </p:cNvPr>
          <p:cNvSpPr txBox="1"/>
          <p:nvPr/>
        </p:nvSpPr>
        <p:spPr>
          <a:xfrm>
            <a:off x="3636334" y="481072"/>
            <a:ext cx="550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LIF model vs pulsujące sieci neuronowe</a:t>
            </a:r>
          </a:p>
        </p:txBody>
      </p:sp>
    </p:spTree>
    <p:extLst>
      <p:ext uri="{BB962C8B-B14F-4D97-AF65-F5344CB8AC3E}">
        <p14:creationId xmlns:p14="http://schemas.microsoft.com/office/powerpoint/2010/main" val="107060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f-neuron-799b2842f1cab937a9b1b413493f803f">
            <a:hlinkClick r:id="" action="ppaction://media"/>
            <a:extLst>
              <a:ext uri="{FF2B5EF4-FFF2-40B4-BE49-F238E27FC236}">
                <a16:creationId xmlns:a16="http://schemas.microsoft.com/office/drawing/2014/main" id="{518075FF-0D10-FB6B-7D69-E35484A84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0791" y="532649"/>
            <a:ext cx="6251945" cy="4167963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9284F9C-1095-CE0C-A206-B8BBD57FA968}"/>
              </a:ext>
            </a:extLst>
          </p:cNvPr>
          <p:cNvSpPr txBox="1"/>
          <p:nvPr/>
        </p:nvSpPr>
        <p:spPr>
          <a:xfrm>
            <a:off x="180752" y="204275"/>
            <a:ext cx="1179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Nie każdy sygnał wejściowy prowadzi do emisji impulsu przez neuron (przyjęto próg 1). Po osiągnięciu maksimum obserwujemy wykładniczy spadek potencjału.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CFCF61-E902-D1EB-F3D7-46E0375A4955}"/>
              </a:ext>
            </a:extLst>
          </p:cNvPr>
          <p:cNvSpPr txBox="1"/>
          <p:nvPr/>
        </p:nvSpPr>
        <p:spPr>
          <a:xfrm>
            <a:off x="0" y="470061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procesie uczenia możemy manipulować </a:t>
            </a:r>
            <a:r>
              <a:rPr lang="pl-PL" dirty="0" err="1"/>
              <a:t>hiperparametrami</a:t>
            </a:r>
            <a:r>
              <a:rPr lang="pl-PL" dirty="0"/>
              <a:t> takimi jak: </a:t>
            </a:r>
            <a:r>
              <a:rPr lang="pl-PL" b="1" dirty="0"/>
              <a:t>szybkość zaniku </a:t>
            </a:r>
            <a:r>
              <a:rPr lang="pl-PL" dirty="0"/>
              <a:t>(Decay </a:t>
            </a:r>
            <a:r>
              <a:rPr lang="pl-PL" dirty="0" err="1"/>
              <a:t>rate</a:t>
            </a:r>
            <a:r>
              <a:rPr lang="pl-PL" dirty="0"/>
              <a:t>), </a:t>
            </a:r>
            <a:r>
              <a:rPr lang="pl-PL" b="1" dirty="0"/>
              <a:t>wartość progowa </a:t>
            </a:r>
            <a:r>
              <a:rPr lang="pl-PL" dirty="0"/>
              <a:t>(</a:t>
            </a:r>
            <a:r>
              <a:rPr lang="pl-PL" dirty="0" err="1"/>
              <a:t>V_th</a:t>
            </a:r>
            <a:r>
              <a:rPr lang="pl-PL" dirty="0"/>
              <a:t>).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4E9FF13-3282-3E54-475B-CA844FDE21B1}"/>
              </a:ext>
            </a:extLst>
          </p:cNvPr>
          <p:cNvSpPr txBox="1"/>
          <p:nvPr/>
        </p:nvSpPr>
        <p:spPr>
          <a:xfrm>
            <a:off x="0" y="5390709"/>
            <a:ext cx="1230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Zwiększenie szybkości zaniku (większy wyciek) spowoduje, że neuron będzie generował impulsy w większych interwałach czasowych.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16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82EDD52-9CEA-C131-4763-C2099457A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528" y="1809175"/>
            <a:ext cx="4572396" cy="3048264"/>
          </a:xfrm>
          <a:prstGeom prst="rect">
            <a:avLst/>
          </a:prstGeom>
        </p:spPr>
      </p:pic>
      <p:pic>
        <p:nvPicPr>
          <p:cNvPr id="4" name="lif-response-1-e85a7dbfe1f06ed43238c93e952cdc01">
            <a:hlinkClick r:id="" action="ppaction://media"/>
            <a:extLst>
              <a:ext uri="{FF2B5EF4-FFF2-40B4-BE49-F238E27FC236}">
                <a16:creationId xmlns:a16="http://schemas.microsoft.com/office/drawing/2014/main" id="{ABD995A0-EAA9-3E64-6AB7-204099FB9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95308" y="9562"/>
            <a:ext cx="3480225" cy="232015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EF4D9BF-CC0B-E41E-B8D8-77C4BD1D91DF}"/>
              </a:ext>
            </a:extLst>
          </p:cNvPr>
          <p:cNvSpPr txBox="1"/>
          <p:nvPr/>
        </p:nvSpPr>
        <p:spPr>
          <a:xfrm>
            <a:off x="1401418" y="1516753"/>
            <a:ext cx="28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Wejściowe impulsy: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A485883-F5F3-9AF7-62AE-B291EA53055E}"/>
              </a:ext>
            </a:extLst>
          </p:cNvPr>
          <p:cNvSpPr txBox="1"/>
          <p:nvPr/>
        </p:nvSpPr>
        <p:spPr>
          <a:xfrm>
            <a:off x="546652" y="4939748"/>
            <a:ext cx="398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Pojawiają się w: 0.075 s, 0.125s, 0.2s itd.</a:t>
            </a:r>
          </a:p>
        </p:txBody>
      </p:sp>
      <p:pic>
        <p:nvPicPr>
          <p:cNvPr id="7" name="lif-response-2-edf364c2be161bee87fdaedad2a7a8a7">
            <a:hlinkClick r:id="" action="ppaction://media"/>
            <a:extLst>
              <a:ext uri="{FF2B5EF4-FFF2-40B4-BE49-F238E27FC236}">
                <a16:creationId xmlns:a16="http://schemas.microsoft.com/office/drawing/2014/main" id="{BD44EDD6-19ED-15E8-F2BA-3801D3569F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60712" y="2273706"/>
            <a:ext cx="3465882" cy="2310588"/>
          </a:xfrm>
          <a:prstGeom prst="rect">
            <a:avLst/>
          </a:prstGeom>
        </p:spPr>
      </p:pic>
      <p:pic>
        <p:nvPicPr>
          <p:cNvPr id="8" name="lif-response-3-e7ecb79640b96811108b7be77ddec9cb">
            <a:hlinkClick r:id="" action="ppaction://media"/>
            <a:extLst>
              <a:ext uri="{FF2B5EF4-FFF2-40B4-BE49-F238E27FC236}">
                <a16:creationId xmlns:a16="http://schemas.microsoft.com/office/drawing/2014/main" id="{ABDB474D-C350-9F5E-3144-9B68541A10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60712" y="4537850"/>
            <a:ext cx="3465882" cy="231058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4E5AF6A-5340-4841-C09C-F0CDE20195B5}"/>
              </a:ext>
            </a:extLst>
          </p:cNvPr>
          <p:cNvSpPr txBox="1"/>
          <p:nvPr/>
        </p:nvSpPr>
        <p:spPr>
          <a:xfrm>
            <a:off x="8686800" y="377501"/>
            <a:ext cx="2551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wejściowy impuls: 0.5</a:t>
            </a:r>
          </a:p>
          <a:p>
            <a:r>
              <a:rPr lang="pl-PL" dirty="0"/>
              <a:t>szybkość zaniku: 0.05</a:t>
            </a:r>
          </a:p>
          <a:p>
            <a:endParaRPr lang="pl-PL" dirty="0"/>
          </a:p>
          <a:p>
            <a:r>
              <a:rPr lang="pl-PL" dirty="0">
                <a:sym typeface="Wingdings" panose="05000000000000000000" pitchFamily="2" charset="2"/>
              </a:rPr>
              <a:t> Neuron nie emituje impulsu</a:t>
            </a:r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7AE55D7-42B2-3837-4652-5E43A2B20978}"/>
              </a:ext>
            </a:extLst>
          </p:cNvPr>
          <p:cNvSpPr txBox="1"/>
          <p:nvPr/>
        </p:nvSpPr>
        <p:spPr>
          <a:xfrm>
            <a:off x="8686800" y="2615018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wejściowy impuls: 0.35</a:t>
            </a:r>
          </a:p>
          <a:p>
            <a:r>
              <a:rPr lang="pl-PL" dirty="0"/>
              <a:t>szybkość zaniku: 0.025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Neuron emituje jeden impuls </a:t>
            </a:r>
          </a:p>
          <a:p>
            <a:r>
              <a:rPr lang="pl-PL" dirty="0">
                <a:sym typeface="Wingdings" panose="05000000000000000000" pitchFamily="2" charset="2"/>
              </a:rPr>
              <a:t>w 0.635 s</a:t>
            </a:r>
            <a:endParaRPr lang="pl-PL" dirty="0"/>
          </a:p>
          <a:p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CE5311B-36EB-1A13-69AA-5146ECF5FC5D}"/>
              </a:ext>
            </a:extLst>
          </p:cNvPr>
          <p:cNvSpPr txBox="1"/>
          <p:nvPr/>
        </p:nvSpPr>
        <p:spPr>
          <a:xfrm>
            <a:off x="8686800" y="4845148"/>
            <a:ext cx="7389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wejściowy impuls: 0.5</a:t>
            </a:r>
          </a:p>
          <a:p>
            <a:r>
              <a:rPr lang="pl-PL" dirty="0"/>
              <a:t>szybkość zaniku: 0.025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Neuron emituje serie impulsów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52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8424AB0-1D34-B888-C020-ED021878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8" y="2451239"/>
            <a:ext cx="11278851" cy="292583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8AAD12E-C7AA-4831-4511-6A5E5FF19474}"/>
              </a:ext>
            </a:extLst>
          </p:cNvPr>
          <p:cNvSpPr txBox="1"/>
          <p:nvPr/>
        </p:nvSpPr>
        <p:spPr>
          <a:xfrm>
            <a:off x="2243470" y="914400"/>
            <a:ext cx="732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Dla pewnych typów danych takie kodowanie jest bardzo naturalne…</a:t>
            </a:r>
          </a:p>
        </p:txBody>
      </p:sp>
    </p:spTree>
    <p:extLst>
      <p:ext uri="{BB962C8B-B14F-4D97-AF65-F5344CB8AC3E}">
        <p14:creationId xmlns:p14="http://schemas.microsoft.com/office/powerpoint/2010/main" val="124855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3747A7B-FF29-4824-283C-F9F71327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9" y="513155"/>
            <a:ext cx="6605046" cy="507786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0B21490-D85B-D17A-32FA-09E2753238C8}"/>
              </a:ext>
            </a:extLst>
          </p:cNvPr>
          <p:cNvSpPr txBox="1"/>
          <p:nvPr/>
        </p:nvSpPr>
        <p:spPr>
          <a:xfrm>
            <a:off x="7460755" y="1139339"/>
            <a:ext cx="165532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Sygnał EEG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F55D692-2D32-198B-7152-74E3D1CCC5CB}"/>
              </a:ext>
            </a:extLst>
          </p:cNvPr>
          <p:cNvSpPr txBox="1"/>
          <p:nvPr/>
        </p:nvSpPr>
        <p:spPr>
          <a:xfrm>
            <a:off x="7460755" y="2430659"/>
            <a:ext cx="455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Zakodowanie do ciągu impulsów (metoda </a:t>
            </a:r>
            <a:r>
              <a:rPr lang="pl-PL" b="1" dirty="0"/>
              <a:t>BSA</a:t>
            </a:r>
            <a:r>
              <a:rPr lang="pl-PL" dirty="0"/>
              <a:t>, </a:t>
            </a:r>
            <a:r>
              <a:rPr lang="pl-PL" dirty="0" err="1"/>
              <a:t>Ben’s</a:t>
            </a:r>
            <a:r>
              <a:rPr lang="pl-PL" dirty="0"/>
              <a:t> </a:t>
            </a:r>
            <a:r>
              <a:rPr lang="pl-PL" dirty="0" err="1"/>
              <a:t>Spike</a:t>
            </a:r>
            <a:r>
              <a:rPr lang="pl-PL" dirty="0"/>
              <a:t> </a:t>
            </a:r>
            <a:r>
              <a:rPr lang="pl-PL" dirty="0" err="1"/>
              <a:t>Encoding</a:t>
            </a:r>
            <a:r>
              <a:rPr lang="pl-PL" dirty="0"/>
              <a:t> </a:t>
            </a:r>
            <a:r>
              <a:rPr lang="pl-PL" dirty="0" err="1"/>
              <a:t>Algorithm</a:t>
            </a:r>
            <a:r>
              <a:rPr lang="pl-PL" dirty="0"/>
              <a:t>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8DD0C03-D1EE-A180-16A0-39C89B37729A}"/>
              </a:ext>
            </a:extLst>
          </p:cNvPr>
          <p:cNvSpPr txBox="1"/>
          <p:nvPr/>
        </p:nvSpPr>
        <p:spPr>
          <a:xfrm>
            <a:off x="7460755" y="4447604"/>
            <a:ext cx="425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Rekonstrukcja na podstawie reprezentacji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F02F9A-DCE2-3997-4C25-EA1740394153}"/>
              </a:ext>
            </a:extLst>
          </p:cNvPr>
          <p:cNvSpPr txBox="1"/>
          <p:nvPr/>
        </p:nvSpPr>
        <p:spPr>
          <a:xfrm>
            <a:off x="6067194" y="5755542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 praktyce  zazwyczaj celem nie jest pełna odwracalność, a raczej uzyskanie wystarczającej jakości reprezentacji informacji przy minimalnej utracie istotności dla danego zadania.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2FC0474-BCBA-55C4-3DC1-3F19CB43DB03}"/>
              </a:ext>
            </a:extLst>
          </p:cNvPr>
          <p:cNvSpPr txBox="1"/>
          <p:nvPr/>
        </p:nvSpPr>
        <p:spPr>
          <a:xfrm>
            <a:off x="1109346" y="559102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Time-Space, </a:t>
            </a:r>
            <a:r>
              <a:rPr lang="pl-PL" sz="1000" dirty="0" err="1"/>
              <a:t>Spiking</a:t>
            </a:r>
            <a:r>
              <a:rPr lang="pl-PL" sz="1000" dirty="0"/>
              <a:t> </a:t>
            </a:r>
          </a:p>
          <a:p>
            <a:r>
              <a:rPr lang="pl-PL" sz="1000" dirty="0" err="1"/>
              <a:t>Neural</a:t>
            </a:r>
            <a:r>
              <a:rPr lang="pl-PL" sz="1000" dirty="0"/>
              <a:t> Networks and </a:t>
            </a:r>
          </a:p>
          <a:p>
            <a:r>
              <a:rPr lang="pl-PL" sz="1000" dirty="0"/>
              <a:t>Brain-</a:t>
            </a:r>
            <a:r>
              <a:rPr lang="pl-PL" sz="1000" dirty="0" err="1"/>
              <a:t>Inspired</a:t>
            </a:r>
            <a:r>
              <a:rPr lang="pl-PL" sz="1000" dirty="0"/>
              <a:t> </a:t>
            </a:r>
            <a:r>
              <a:rPr lang="pl-PL" sz="1000" dirty="0" err="1"/>
              <a:t>Artificial</a:t>
            </a:r>
            <a:r>
              <a:rPr lang="pl-PL" sz="1000" dirty="0"/>
              <a:t> </a:t>
            </a:r>
          </a:p>
          <a:p>
            <a:r>
              <a:rPr lang="pl-PL" sz="1000" dirty="0" err="1"/>
              <a:t>Intelligence</a:t>
            </a:r>
            <a:r>
              <a:rPr lang="pl-PL" sz="1000" dirty="0"/>
              <a:t>, Nikola K. </a:t>
            </a:r>
            <a:r>
              <a:rPr lang="pl-PL" sz="1000" dirty="0" err="1"/>
              <a:t>Kasabov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114644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4A8C2C7-11F5-E4AF-428F-354BCF7F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3" y="967562"/>
            <a:ext cx="3758361" cy="249243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772BC242-2336-5164-75D6-9E70737AC17A}"/>
              </a:ext>
            </a:extLst>
          </p:cNvPr>
          <p:cNvSpPr txBox="1"/>
          <p:nvPr/>
        </p:nvSpPr>
        <p:spPr>
          <a:xfrm>
            <a:off x="4295552" y="297712"/>
            <a:ext cx="359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Czujnik dynamiczny wizyjny (DVS)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6E17D1A-E9E6-441F-E700-611D7712CD03}"/>
              </a:ext>
            </a:extLst>
          </p:cNvPr>
          <p:cNvSpPr txBox="1"/>
          <p:nvPr/>
        </p:nvSpPr>
        <p:spPr>
          <a:xfrm>
            <a:off x="6655981" y="967562"/>
            <a:ext cx="52524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działa w sposób znacząco różny od tradycyjnych kamer</a:t>
            </a:r>
          </a:p>
          <a:p>
            <a:endParaRPr lang="pl-PL" dirty="0"/>
          </a:p>
          <a:p>
            <a:r>
              <a:rPr lang="pl-PL" dirty="0"/>
              <a:t>- nie rejestruje obrazu w tradycyjny sposób, tj. nie dokonuje pełnego odświeżania klatki obrazu w stałych interwałach czasowych</a:t>
            </a:r>
          </a:p>
          <a:p>
            <a:endParaRPr lang="pl-PL" dirty="0"/>
          </a:p>
          <a:p>
            <a:r>
              <a:rPr lang="pl-PL" dirty="0"/>
              <a:t>- rejestruje tylko zmiany w scenie w postaci punktów, czyli miejsc, gdzie zachodzi zmiana intensywności światła</a:t>
            </a:r>
          </a:p>
          <a:p>
            <a:endParaRPr lang="pl-PL" dirty="0"/>
          </a:p>
          <a:p>
            <a:r>
              <a:rPr lang="pl-PL" dirty="0"/>
              <a:t>- działa </a:t>
            </a:r>
            <a:r>
              <a:rPr lang="pl-PL" b="1" dirty="0"/>
              <a:t>asynchronicznie</a:t>
            </a:r>
            <a:r>
              <a:rPr lang="pl-PL" dirty="0"/>
              <a:t>, co oznacza, że rejestruje zmiany w czasie rzeczywistym, gdy się zdarzają, bez potrzeby okresowego skanowania całego obrazu</a:t>
            </a:r>
          </a:p>
          <a:p>
            <a:endParaRPr lang="pl-PL" dirty="0"/>
          </a:p>
          <a:p>
            <a:r>
              <a:rPr lang="pl-PL" dirty="0"/>
              <a:t>- charakteryzuje się niskim poziomem szumu, co oznacza, że rejestruje zmiany tylko wtedy, gdy występują istotne zdarzenia, a nie przy każdej niewielkiej zmianie w scenie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BD033AF-BBD5-8330-BB71-CA82DFA9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69" y="3924863"/>
            <a:ext cx="4435649" cy="2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A54E595C-21E7-3381-D755-9C712681AA90}"/>
              </a:ext>
            </a:extLst>
          </p:cNvPr>
          <p:cNvSpPr txBox="1"/>
          <p:nvPr/>
        </p:nvSpPr>
        <p:spPr>
          <a:xfrm>
            <a:off x="520995" y="882502"/>
            <a:ext cx="11132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374151"/>
                </a:solidFill>
                <a:latin typeface="Söhne"/>
              </a:rPr>
              <a:t>E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misja sygnału (zwana również generowaniem </a:t>
            </a:r>
            <a:r>
              <a:rPr lang="pl-PL" b="1" i="0" dirty="0">
                <a:solidFill>
                  <a:srgbClr val="374151"/>
                </a:solidFill>
                <a:effectLst/>
                <a:latin typeface="Söhne"/>
              </a:rPr>
              <a:t>impulsu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 lub </a:t>
            </a:r>
            <a:r>
              <a:rPr lang="pl-PL" b="1" i="0" dirty="0" err="1">
                <a:solidFill>
                  <a:srgbClr val="374151"/>
                </a:solidFill>
                <a:effectLst/>
                <a:latin typeface="Söhne"/>
              </a:rPr>
              <a:t>spike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) zachodzi w wyniku nagromadzenia odpowiedniej ilości ładunku elektrycznego. W skrócie, kiedy potencjał błony komórkowej neuronu osiąga pewien próg, neuron generuje impuls.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52C47-D2E5-8E3E-3EED-28DEEDC3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00" y="2652956"/>
            <a:ext cx="3426531" cy="197806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A8448D7-0A78-F4D4-41E9-CFC498E7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40" y="1643606"/>
            <a:ext cx="3902817" cy="1574821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D6256D73-F4AE-9A6F-036E-5EA9049EDF4C}"/>
              </a:ext>
            </a:extLst>
          </p:cNvPr>
          <p:cNvSpPr txBox="1"/>
          <p:nvPr/>
        </p:nvSpPr>
        <p:spPr>
          <a:xfrm>
            <a:off x="5061098" y="358318"/>
            <a:ext cx="520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Biologiczny neuron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29C83F8-99DE-E2E3-8B4E-1992420B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0" y="5116297"/>
            <a:ext cx="5764589" cy="159284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FD53A9A-B462-2CB6-2F3A-C743FE97B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733" y="5052169"/>
            <a:ext cx="4241530" cy="132708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C563B13-0C1C-AB99-286A-2B2FC7E50914}"/>
              </a:ext>
            </a:extLst>
          </p:cNvPr>
          <p:cNvSpPr txBox="1"/>
          <p:nvPr/>
        </p:nvSpPr>
        <p:spPr>
          <a:xfrm>
            <a:off x="7623110" y="4631023"/>
            <a:ext cx="41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istotna jest zmiana bodźca</a:t>
            </a:r>
          </a:p>
        </p:txBody>
      </p:sp>
      <p:pic>
        <p:nvPicPr>
          <p:cNvPr id="12" name="Obraz 11" descr="Obraz zawierający linia, tekst, diagram, Wykres&#10;&#10;Opis wygenerowany automatycznie">
            <a:extLst>
              <a:ext uri="{FF2B5EF4-FFF2-40B4-BE49-F238E27FC236}">
                <a16:creationId xmlns:a16="http://schemas.microsoft.com/office/drawing/2014/main" id="{F3D0FB9E-5C49-102A-99B3-EB06A8774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28" y="2853396"/>
            <a:ext cx="2637184" cy="12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E4D0372-876A-9529-ACA0-882BBEC3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187762"/>
            <a:ext cx="11607282" cy="5940622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386DF276-BBC4-E8DC-7AE9-B040B8CBC884}"/>
              </a:ext>
            </a:extLst>
          </p:cNvPr>
          <p:cNvSpPr txBox="1"/>
          <p:nvPr/>
        </p:nvSpPr>
        <p:spPr>
          <a:xfrm>
            <a:off x="744116" y="6023907"/>
            <a:ext cx="1055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Time-Space, </a:t>
            </a:r>
            <a:r>
              <a:rPr lang="pl-PL" sz="900" dirty="0" err="1"/>
              <a:t>Spiking</a:t>
            </a:r>
            <a:r>
              <a:rPr lang="pl-PL" sz="900" dirty="0"/>
              <a:t> </a:t>
            </a:r>
          </a:p>
          <a:p>
            <a:r>
              <a:rPr lang="pl-PL" sz="900" dirty="0" err="1"/>
              <a:t>Neural</a:t>
            </a:r>
            <a:r>
              <a:rPr lang="pl-PL" sz="900" dirty="0"/>
              <a:t> Networks and </a:t>
            </a:r>
          </a:p>
          <a:p>
            <a:r>
              <a:rPr lang="pl-PL" sz="900" dirty="0"/>
              <a:t>Brain-</a:t>
            </a:r>
            <a:r>
              <a:rPr lang="pl-PL" sz="900" dirty="0" err="1"/>
              <a:t>Inspired</a:t>
            </a:r>
            <a:r>
              <a:rPr lang="pl-PL" sz="900" dirty="0"/>
              <a:t> </a:t>
            </a:r>
            <a:r>
              <a:rPr lang="pl-PL" sz="900" dirty="0" err="1"/>
              <a:t>Artificial</a:t>
            </a:r>
            <a:r>
              <a:rPr lang="pl-PL" sz="900" dirty="0"/>
              <a:t> </a:t>
            </a:r>
          </a:p>
          <a:p>
            <a:r>
              <a:rPr lang="pl-PL" sz="900" dirty="0" err="1"/>
              <a:t>Intelligence</a:t>
            </a:r>
            <a:r>
              <a:rPr lang="pl-PL" sz="900" dirty="0"/>
              <a:t>, Nikola K. </a:t>
            </a:r>
            <a:r>
              <a:rPr lang="pl-PL" sz="900" dirty="0" err="1"/>
              <a:t>Kasabov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314874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023B981-2336-F1AB-9075-DB9378F96A77}"/>
              </a:ext>
            </a:extLst>
          </p:cNvPr>
          <p:cNvSpPr txBox="1"/>
          <p:nvPr/>
        </p:nvSpPr>
        <p:spPr>
          <a:xfrm>
            <a:off x="4369981" y="159488"/>
            <a:ext cx="324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Jak zakodować obraz?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2355C48-501A-447F-CF5F-EF059A096501}"/>
              </a:ext>
            </a:extLst>
          </p:cNvPr>
          <p:cNvSpPr txBox="1"/>
          <p:nvPr/>
        </p:nvSpPr>
        <p:spPr>
          <a:xfrm>
            <a:off x="297711" y="978195"/>
            <a:ext cx="249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FFFF00"/>
                </a:highlight>
              </a:rPr>
              <a:t>Kodowanie Poissona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BAE6524-AC5E-C871-B3B6-A881567E320C}"/>
                  </a:ext>
                </a:extLst>
              </p:cNvPr>
              <p:cNvSpPr txBox="1"/>
              <p:nvPr/>
            </p:nvSpPr>
            <p:spPr>
              <a:xfrm>
                <a:off x="404037" y="1467294"/>
                <a:ext cx="5613991" cy="272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- Załóżmy, że mamy obraz w skali szarości (0-255) i chcemy zakodować wartość pikselu na danej pozycji; powiedzmy że jest to 32.</a:t>
                </a:r>
              </a:p>
              <a:p>
                <a:r>
                  <a:rPr lang="pl-PL" dirty="0"/>
                  <a:t>- Normalizujemy tę wartość: r = 32/256 = 0.125</a:t>
                </a:r>
              </a:p>
              <a:p>
                <a:r>
                  <a:rPr lang="pl-PL" dirty="0"/>
                  <a:t>- Zakładamy czas trwania sygnału, przykładowo T = 1s.</a:t>
                </a:r>
              </a:p>
              <a:p>
                <a:r>
                  <a:rPr lang="pl-PL" dirty="0"/>
                  <a:t>- Zakładamy krok czasowy, przykładowo </a:t>
                </a:r>
                <a:r>
                  <a:rPr lang="pl-PL" dirty="0" err="1"/>
                  <a:t>dt</a:t>
                </a:r>
                <a:r>
                  <a:rPr lang="pl-PL" dirty="0"/>
                  <a:t> = 0.001s.</a:t>
                </a:r>
              </a:p>
              <a:p>
                <a:r>
                  <a:rPr lang="pl-PL" dirty="0"/>
                  <a:t>- Wyznaczamy liczbę impulsów: r*T/</a:t>
                </a:r>
                <a:r>
                  <a:rPr lang="pl-PL" dirty="0" err="1"/>
                  <a:t>dt</a:t>
                </a:r>
                <a:r>
                  <a:rPr lang="pl-PL" dirty="0"/>
                  <a:t> = 125</a:t>
                </a:r>
              </a:p>
              <a:p>
                <a:r>
                  <a:rPr lang="pl-PL" dirty="0"/>
                  <a:t>- Prawdopodobieństwo pojawienia się n impulsów w czasie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l-PL" dirty="0"/>
                  <a:t> wynosi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pl-P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pl-P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r>
                                  <a:rPr lang="pl-P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BAE6524-AC5E-C871-B3B6-A881567E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1467294"/>
                <a:ext cx="5613991" cy="2727606"/>
              </a:xfrm>
              <a:prstGeom prst="rect">
                <a:avLst/>
              </a:prstGeom>
              <a:blipFill>
                <a:blip r:embed="rId2"/>
                <a:stretch>
                  <a:fillRect l="-869" t="-1342" r="-1412" b="-6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ole tekstowe 4">
            <a:extLst>
              <a:ext uri="{FF2B5EF4-FFF2-40B4-BE49-F238E27FC236}">
                <a16:creationId xmlns:a16="http://schemas.microsoft.com/office/drawing/2014/main" id="{7B54E89B-6C86-668C-0346-B91E2ACF06D8}"/>
              </a:ext>
            </a:extLst>
          </p:cNvPr>
          <p:cNvSpPr txBox="1"/>
          <p:nvPr/>
        </p:nvSpPr>
        <p:spPr>
          <a:xfrm>
            <a:off x="531628" y="4561367"/>
            <a:ext cx="492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Konsekwencje:</a:t>
            </a:r>
          </a:p>
          <a:p>
            <a:r>
              <a:rPr lang="pl-PL" dirty="0"/>
              <a:t>- Dwie identyczne wartości pikseli mogą (i zazwyczaj będą) mieć odmienny profil impulsów</a:t>
            </a:r>
          </a:p>
          <a:p>
            <a:r>
              <a:rPr lang="pl-PL" dirty="0"/>
              <a:t>- Tutaj nacisk kładziemy przede wszystkim na ilość impulsów a nie kiedy one konkretnie wystąpiły.</a:t>
            </a:r>
          </a:p>
          <a:p>
            <a:r>
              <a:rPr lang="pl-PL" dirty="0"/>
              <a:t>- Większe wartości pikseli będą prowadzić do większej ilości impulsów</a:t>
            </a:r>
          </a:p>
          <a:p>
            <a:endParaRPr lang="pl-PL" dirty="0"/>
          </a:p>
          <a:p>
            <a:r>
              <a:rPr lang="pl-PL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D1463DD-7B7C-8814-F6EE-9C1E9C8D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071" y="1467294"/>
            <a:ext cx="5170156" cy="45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8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023B981-2336-F1AB-9075-DB9378F96A77}"/>
              </a:ext>
            </a:extLst>
          </p:cNvPr>
          <p:cNvSpPr txBox="1"/>
          <p:nvPr/>
        </p:nvSpPr>
        <p:spPr>
          <a:xfrm>
            <a:off x="4369981" y="159488"/>
            <a:ext cx="324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Jak zakodować obraz?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2355C48-501A-447F-CF5F-EF059A096501}"/>
              </a:ext>
            </a:extLst>
          </p:cNvPr>
          <p:cNvSpPr txBox="1"/>
          <p:nvPr/>
        </p:nvSpPr>
        <p:spPr>
          <a:xfrm>
            <a:off x="297711" y="978195"/>
            <a:ext cx="458263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FFFF00"/>
                </a:highlight>
              </a:rPr>
              <a:t>Rank</a:t>
            </a:r>
            <a:r>
              <a:rPr lang="pl-PL" dirty="0">
                <a:highlight>
                  <a:srgbClr val="FFFF00"/>
                </a:highlight>
              </a:rPr>
              <a:t> Order </a:t>
            </a:r>
            <a:r>
              <a:rPr lang="pl-PL" dirty="0" err="1">
                <a:highlight>
                  <a:srgbClr val="FFFF00"/>
                </a:highlight>
              </a:rPr>
              <a:t>Coding</a:t>
            </a:r>
            <a:r>
              <a:rPr lang="pl-PL" dirty="0">
                <a:highlight>
                  <a:srgbClr val="FFFF00"/>
                </a:highlight>
              </a:rPr>
              <a:t> (ROC); </a:t>
            </a:r>
            <a:r>
              <a:rPr lang="pl-PL" dirty="0" err="1">
                <a:highlight>
                  <a:srgbClr val="FFFF00"/>
                </a:highlight>
              </a:rPr>
              <a:t>temporal</a:t>
            </a:r>
            <a:r>
              <a:rPr lang="pl-PL" dirty="0">
                <a:highlight>
                  <a:srgbClr val="FFFF00"/>
                </a:highlight>
              </a:rPr>
              <a:t> </a:t>
            </a:r>
            <a:r>
              <a:rPr lang="pl-PL" dirty="0" err="1">
                <a:highlight>
                  <a:srgbClr val="FFFF00"/>
                </a:highlight>
              </a:rPr>
              <a:t>coding</a:t>
            </a:r>
            <a:endParaRPr lang="pl-PL" dirty="0">
              <a:highlight>
                <a:srgbClr val="FFFF00"/>
              </a:highlight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BAE6524-AC5E-C871-B3B6-A881567E320C}"/>
              </a:ext>
            </a:extLst>
          </p:cNvPr>
          <p:cNvSpPr txBox="1"/>
          <p:nvPr/>
        </p:nvSpPr>
        <p:spPr>
          <a:xfrm>
            <a:off x="404037" y="1467294"/>
            <a:ext cx="5613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Informacja jest kodowana w postaci kolejności wystąpienia impulsów.</a:t>
            </a:r>
          </a:p>
          <a:p>
            <a:r>
              <a:rPr lang="pl-PL" dirty="0"/>
              <a:t>- Pierwszy impuls odpowiada największej wartości itd.</a:t>
            </a:r>
          </a:p>
          <a:p>
            <a:r>
              <a:rPr lang="pl-PL" dirty="0"/>
              <a:t>- Produkuje tylko jeden impuls dla jednej wartości.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B54E89B-6C86-668C-0346-B91E2ACF06D8}"/>
              </a:ext>
            </a:extLst>
          </p:cNvPr>
          <p:cNvSpPr txBox="1"/>
          <p:nvPr/>
        </p:nvSpPr>
        <p:spPr>
          <a:xfrm>
            <a:off x="424715" y="3317809"/>
            <a:ext cx="3839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FFFF00"/>
                </a:highlight>
              </a:rPr>
              <a:t>Population</a:t>
            </a:r>
            <a:r>
              <a:rPr lang="pl-PL" dirty="0">
                <a:highlight>
                  <a:srgbClr val="FFFF00"/>
                </a:highlight>
              </a:rPr>
              <a:t> </a:t>
            </a:r>
            <a:r>
              <a:rPr lang="pl-PL" dirty="0" err="1">
                <a:highlight>
                  <a:srgbClr val="FFFF00"/>
                </a:highlight>
              </a:rPr>
              <a:t>Rank</a:t>
            </a:r>
            <a:r>
              <a:rPr lang="pl-PL" dirty="0">
                <a:highlight>
                  <a:srgbClr val="FFFF00"/>
                </a:highlight>
              </a:rPr>
              <a:t> Order </a:t>
            </a:r>
            <a:r>
              <a:rPr lang="pl-PL" dirty="0" err="1">
                <a:highlight>
                  <a:srgbClr val="FFFF00"/>
                </a:highlight>
              </a:rPr>
              <a:t>Coding</a:t>
            </a:r>
            <a:r>
              <a:rPr lang="pl-PL" dirty="0">
                <a:highlight>
                  <a:srgbClr val="FFFF00"/>
                </a:highlight>
              </a:rPr>
              <a:t> (POC)</a:t>
            </a:r>
          </a:p>
          <a:p>
            <a:r>
              <a:rPr lang="pl-PL" dirty="0"/>
              <a:t> - koduje jedną wartość do wielu neuronów </a:t>
            </a:r>
          </a:p>
          <a:p>
            <a:r>
              <a:rPr lang="pl-PL" dirty="0"/>
              <a:t>- neurony mają nakładające się pola recepcyjne modelowane funkcjami </a:t>
            </a:r>
            <a:r>
              <a:rPr lang="pl-PL" dirty="0" err="1"/>
              <a:t>gaussa</a:t>
            </a:r>
            <a:endParaRPr lang="pl-PL" dirty="0"/>
          </a:p>
          <a:p>
            <a:r>
              <a:rPr lang="pl-PL" dirty="0"/>
              <a:t>- pierwszy impuls generuje ten neuron którego przynależność do jego pola recepcyjnego jest największa dla danej wartości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D1463DD-7B7C-8814-F6EE-9C1E9C8D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71" y="1467294"/>
            <a:ext cx="5170156" cy="453037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41521CD-4D57-E24A-101F-7A1745CB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38" y="613878"/>
            <a:ext cx="5775839" cy="525495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96B631A-B004-2219-AEB4-78084F3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81" y="3241358"/>
            <a:ext cx="1031991" cy="23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AC162BE-BCAF-E97D-0DC2-8BBBE651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" y="1592048"/>
            <a:ext cx="6255018" cy="269352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85B27B3-F438-BF67-AD0A-DD47E6FEABED}"/>
              </a:ext>
            </a:extLst>
          </p:cNvPr>
          <p:cNvSpPr txBox="1"/>
          <p:nvPr/>
        </p:nvSpPr>
        <p:spPr>
          <a:xfrm>
            <a:off x="4901609" y="531628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Spike</a:t>
            </a:r>
            <a:r>
              <a:rPr lang="pl-PL" dirty="0">
                <a:highlight>
                  <a:srgbClr val="00FF00"/>
                </a:highlight>
              </a:rPr>
              <a:t> CNN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8B9343B-2632-06F4-3367-16E141B2B164}"/>
              </a:ext>
            </a:extLst>
          </p:cNvPr>
          <p:cNvSpPr txBox="1"/>
          <p:nvPr/>
        </p:nvSpPr>
        <p:spPr>
          <a:xfrm>
            <a:off x="1148317" y="4528789"/>
            <a:ext cx="516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Bio-Inspired Spiking Convolutional Neural Network using Layer-wise Sparse Coding and STDP Learning</a:t>
            </a:r>
            <a:r>
              <a:rPr lang="pl-PL" sz="900" dirty="0"/>
              <a:t>, </a:t>
            </a:r>
            <a:r>
              <a:rPr lang="pl-PL" sz="900" dirty="0" err="1"/>
              <a:t>Tavanaei</a:t>
            </a:r>
            <a:endParaRPr lang="pl-PL" sz="9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25AA103-BD6A-3DD8-B13E-AC7610A703E6}"/>
              </a:ext>
            </a:extLst>
          </p:cNvPr>
          <p:cNvSpPr txBox="1"/>
          <p:nvPr/>
        </p:nvSpPr>
        <p:spPr>
          <a:xfrm>
            <a:off x="7018283" y="1023730"/>
            <a:ext cx="49583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warstwa </a:t>
            </a:r>
            <a:r>
              <a:rPr lang="pl-PL" dirty="0" err="1"/>
              <a:t>konwolucyjna</a:t>
            </a:r>
            <a:r>
              <a:rPr lang="pl-PL" dirty="0"/>
              <a:t> stosuje </a:t>
            </a:r>
            <a:r>
              <a:rPr lang="pl-PL" b="1" dirty="0" err="1"/>
              <a:t>weight</a:t>
            </a:r>
            <a:r>
              <a:rPr lang="pl-PL" b="1" dirty="0"/>
              <a:t> </a:t>
            </a:r>
            <a:r>
              <a:rPr lang="pl-PL" b="1" dirty="0" err="1"/>
              <a:t>sharing</a:t>
            </a:r>
            <a:r>
              <a:rPr lang="pl-PL" b="1" dirty="0"/>
              <a:t> </a:t>
            </a:r>
            <a:r>
              <a:rPr lang="pl-PL" dirty="0"/>
              <a:t>żeby zredukować liczbę parametrów (tak jak zwykła CNN)</a:t>
            </a:r>
          </a:p>
          <a:p>
            <a:r>
              <a:rPr lang="pl-PL" b="1" dirty="0"/>
              <a:t> </a:t>
            </a:r>
          </a:p>
          <a:p>
            <a:r>
              <a:rPr lang="pl-PL" b="1" dirty="0"/>
              <a:t>- </a:t>
            </a:r>
            <a:r>
              <a:rPr lang="pl-PL" dirty="0"/>
              <a:t>tutaj jednak nie są przetwarzane pojedyncze wartości rzeczywiste ale </a:t>
            </a:r>
            <a:r>
              <a:rPr lang="pl-PL" b="1" dirty="0" err="1"/>
              <a:t>spike</a:t>
            </a:r>
            <a:r>
              <a:rPr lang="pl-PL" b="1" dirty="0"/>
              <a:t> </a:t>
            </a:r>
            <a:r>
              <a:rPr lang="pl-PL" b="1" dirty="0" err="1"/>
              <a:t>trains</a:t>
            </a:r>
            <a:endParaRPr lang="pl-PL" b="1" dirty="0"/>
          </a:p>
          <a:p>
            <a:endParaRPr lang="pl-PL" b="1" dirty="0"/>
          </a:p>
          <a:p>
            <a:r>
              <a:rPr lang="pl-PL" b="1" dirty="0"/>
              <a:t>- </a:t>
            </a:r>
            <a:r>
              <a:rPr lang="pl-PL" dirty="0"/>
              <a:t>obraz reprezentowany jest jako zbiór tych </a:t>
            </a:r>
            <a:r>
              <a:rPr lang="pl-PL" dirty="0" err="1"/>
              <a:t>spike</a:t>
            </a:r>
            <a:r>
              <a:rPr lang="pl-PL" dirty="0"/>
              <a:t> </a:t>
            </a:r>
            <a:r>
              <a:rPr lang="pl-PL" dirty="0" err="1"/>
              <a:t>trains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Konwolucja</a:t>
            </a:r>
            <a:r>
              <a:rPr lang="pl-PL" b="1" dirty="0"/>
              <a:t>:</a:t>
            </a:r>
          </a:p>
          <a:p>
            <a:r>
              <a:rPr lang="pl-PL" dirty="0"/>
              <a:t>- D filtrów niezależnie operuje na zdjęciu przez określony przedział czasowy </a:t>
            </a:r>
          </a:p>
          <a:p>
            <a:endParaRPr lang="pl-PL" dirty="0"/>
          </a:p>
          <a:p>
            <a:r>
              <a:rPr lang="pl-PL" b="1" dirty="0" err="1"/>
              <a:t>Pooling</a:t>
            </a:r>
            <a:endParaRPr lang="pl-PL" b="1" dirty="0"/>
          </a:p>
          <a:p>
            <a:r>
              <a:rPr lang="pl-PL" dirty="0"/>
              <a:t>- wybieramy neurony z największą aktywnością w danym obszarze (ta może być określona np. za pomocą ich </a:t>
            </a:r>
            <a:r>
              <a:rPr lang="pl-PL" dirty="0" err="1"/>
              <a:t>spike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512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9942551-BA39-CF7D-CC5E-2F3A1ACD040A}"/>
              </a:ext>
            </a:extLst>
          </p:cNvPr>
          <p:cNvSpPr txBox="1"/>
          <p:nvPr/>
        </p:nvSpPr>
        <p:spPr>
          <a:xfrm>
            <a:off x="5611333" y="5223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Spike</a:t>
            </a:r>
            <a:r>
              <a:rPr lang="pl-PL" dirty="0">
                <a:highlight>
                  <a:srgbClr val="00FF00"/>
                </a:highlight>
              </a:rPr>
              <a:t> CNN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211D3A3-D104-8176-2CB9-268E4F25D953}"/>
              </a:ext>
            </a:extLst>
          </p:cNvPr>
          <p:cNvSpPr txBox="1"/>
          <p:nvPr/>
        </p:nvSpPr>
        <p:spPr>
          <a:xfrm>
            <a:off x="864654" y="5656115"/>
            <a:ext cx="6097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/>
              <a:t>Effective</a:t>
            </a:r>
            <a:r>
              <a:rPr lang="pl-PL" sz="900" dirty="0"/>
              <a:t> Conversion of a </a:t>
            </a:r>
            <a:r>
              <a:rPr lang="pl-PL" sz="900" dirty="0" err="1"/>
              <a:t>Convolutional</a:t>
            </a:r>
            <a:r>
              <a:rPr lang="pl-PL" sz="900" dirty="0"/>
              <a:t> </a:t>
            </a:r>
            <a:r>
              <a:rPr lang="pl-PL" sz="900" dirty="0" err="1"/>
              <a:t>Neural</a:t>
            </a:r>
            <a:r>
              <a:rPr lang="pl-PL" sz="900" dirty="0"/>
              <a:t> Network </a:t>
            </a:r>
            <a:r>
              <a:rPr lang="pl-PL" sz="900" dirty="0" err="1"/>
              <a:t>into</a:t>
            </a:r>
            <a:r>
              <a:rPr lang="pl-PL" sz="900" dirty="0"/>
              <a:t> a </a:t>
            </a:r>
            <a:r>
              <a:rPr lang="pl-PL" sz="900" dirty="0" err="1"/>
              <a:t>Spiking</a:t>
            </a:r>
            <a:r>
              <a:rPr lang="pl-PL" sz="900" dirty="0"/>
              <a:t> </a:t>
            </a:r>
            <a:r>
              <a:rPr lang="pl-PL" sz="900" dirty="0" err="1"/>
              <a:t>Neural</a:t>
            </a:r>
            <a:r>
              <a:rPr lang="pl-PL" sz="900" dirty="0"/>
              <a:t> Network for Image </a:t>
            </a:r>
            <a:r>
              <a:rPr lang="pl-PL" sz="900" dirty="0" err="1"/>
              <a:t>Recognition</a:t>
            </a:r>
            <a:r>
              <a:rPr lang="pl-PL" sz="900" dirty="0"/>
              <a:t> </a:t>
            </a:r>
            <a:r>
              <a:rPr lang="pl-PL" sz="900" dirty="0" err="1"/>
              <a:t>Tasks</a:t>
            </a:r>
            <a:r>
              <a:rPr lang="pl-PL" sz="900" dirty="0"/>
              <a:t>, </a:t>
            </a:r>
            <a:r>
              <a:rPr lang="pl-PL" sz="900" dirty="0" err="1"/>
              <a:t>Ngu</a:t>
            </a:r>
            <a:endParaRPr lang="pl-PL" sz="900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FE2E124-2AC9-75B9-E509-C5BB62CB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4" y="1163694"/>
            <a:ext cx="6573362" cy="422045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E39F1EF-568F-2BB1-2AA8-B26F746F6BE2}"/>
              </a:ext>
            </a:extLst>
          </p:cNvPr>
          <p:cNvSpPr txBox="1"/>
          <p:nvPr/>
        </p:nvSpPr>
        <p:spPr>
          <a:xfrm>
            <a:off x="8660219" y="707065"/>
            <a:ext cx="2667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Trenowanie SNN</a:t>
            </a:r>
          </a:p>
          <a:p>
            <a:endParaRPr lang="pl-PL" dirty="0"/>
          </a:p>
          <a:p>
            <a:r>
              <a:rPr lang="pl-PL" dirty="0"/>
              <a:t>- metody inspirowane biologią</a:t>
            </a:r>
          </a:p>
          <a:p>
            <a:endParaRPr lang="pl-PL" dirty="0"/>
          </a:p>
          <a:p>
            <a:r>
              <a:rPr lang="pl-PL" dirty="0"/>
              <a:t>- wsteczna propagacja ale z uwzględnieniem charakteru danych (impulsów)</a:t>
            </a:r>
          </a:p>
          <a:p>
            <a:endParaRPr lang="pl-PL" dirty="0"/>
          </a:p>
          <a:p>
            <a:r>
              <a:rPr lang="pl-PL" dirty="0"/>
              <a:t>- konwersja ANN – SNN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DF5CDFA-F6A3-83E7-7753-0E32DEACB259}"/>
              </a:ext>
            </a:extLst>
          </p:cNvPr>
          <p:cNvSpPr txBox="1"/>
          <p:nvPr/>
        </p:nvSpPr>
        <p:spPr>
          <a:xfrm>
            <a:off x="8332237" y="4450702"/>
            <a:ext cx="3573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Hebb</a:t>
            </a:r>
            <a:r>
              <a:rPr lang="pl-PL" dirty="0"/>
              <a:t>: </a:t>
            </a:r>
          </a:p>
          <a:p>
            <a:r>
              <a:rPr lang="pl-PL" dirty="0"/>
              <a:t>- </a:t>
            </a:r>
            <a:r>
              <a:rPr lang="en-US" dirty="0"/>
              <a:t>"Neurons that fire together, wire together" </a:t>
            </a:r>
            <a:endParaRPr lang="pl-PL" dirty="0"/>
          </a:p>
          <a:p>
            <a:r>
              <a:rPr lang="pl-PL" dirty="0"/>
              <a:t>- Jeśli aktywacja jednego neuronu często współwystępuje z aktywacją drugiego, to połączenie między nimi staje się silniejsze.</a:t>
            </a:r>
          </a:p>
        </p:txBody>
      </p:sp>
    </p:spTree>
    <p:extLst>
      <p:ext uri="{BB962C8B-B14F-4D97-AF65-F5344CB8AC3E}">
        <p14:creationId xmlns:p14="http://schemas.microsoft.com/office/powerpoint/2010/main" val="1854661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4F98430-92FC-4C98-C4E8-162A8DBF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13" y="647719"/>
            <a:ext cx="4884843" cy="3627434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A2B8EE8-ACDC-84A9-83BA-09DCE52D2E66}"/>
              </a:ext>
            </a:extLst>
          </p:cNvPr>
          <p:cNvSpPr txBox="1"/>
          <p:nvPr/>
        </p:nvSpPr>
        <p:spPr>
          <a:xfrm>
            <a:off x="650765" y="4732616"/>
            <a:ext cx="6097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dirty="0">
                <a:solidFill>
                  <a:srgbClr val="282828"/>
                </a:solidFill>
                <a:effectLst/>
                <a:latin typeface="MuseoSans"/>
              </a:rPr>
              <a:t>Neural Coding in Spiking Neural Networks: A Comparative Study for Robust Neuromorphic Systems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A016B86-8A04-02B1-A8F3-DBDC97B0EEDC}"/>
              </a:ext>
            </a:extLst>
          </p:cNvPr>
          <p:cNvSpPr txBox="1"/>
          <p:nvPr/>
        </p:nvSpPr>
        <p:spPr>
          <a:xfrm>
            <a:off x="2772713" y="6177001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.: BINDS lab : STDP </a:t>
            </a:r>
            <a:r>
              <a:rPr lang="pl-PL" dirty="0" err="1">
                <a:hlinkClick r:id="rId3"/>
              </a:rPr>
              <a:t>Main</a:t>
            </a:r>
            <a:r>
              <a:rPr lang="pl-PL" dirty="0">
                <a:hlinkClick r:id="rId3"/>
              </a:rPr>
              <a:t> :. (umass.edu)</a:t>
            </a:r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0BA41B-6096-92DD-6F84-72C33575FBB0}"/>
              </a:ext>
            </a:extLst>
          </p:cNvPr>
          <p:cNvSpPr txBox="1"/>
          <p:nvPr/>
        </p:nvSpPr>
        <p:spPr>
          <a:xfrm>
            <a:off x="6496492" y="425302"/>
            <a:ext cx="54630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l-PL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Neurony hamujące </a:t>
            </a: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są odpowiedzialne za hamowanie aktywacji innych neuronów w sieci. Ich główną funkcją jest kontrolowanie i regulowanie aktywności całej sieci neuronowej. Poprzez wysyłanie sygnałów hamujących, neurony hamujące mogą zmniejszać aktywację sąsiednich neuronów, co pomaga utrzymać równowagę aktywności w sieci. To jest istotne dla </a:t>
            </a:r>
            <a:r>
              <a:rPr lang="pl-PL" sz="1800" dirty="0">
                <a:effectLst/>
                <a:highlight>
                  <a:srgbClr val="FFFF00"/>
                </a:highlight>
                <a:latin typeface="Segoe UI" panose="020B0502040204020203" pitchFamily="34" charset="0"/>
                <a:ea typeface="Times New Roman" panose="02020603050405020304" pitchFamily="18" charset="0"/>
              </a:rPr>
              <a:t>stabilności i precyzji działania sieci neuronowej</a:t>
            </a: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pl-P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0F801DA-F56D-71B7-870A-B2DC8C03E006}"/>
              </a:ext>
            </a:extLst>
          </p:cNvPr>
          <p:cNvSpPr txBox="1"/>
          <p:nvPr/>
        </p:nvSpPr>
        <p:spPr>
          <a:xfrm>
            <a:off x="232448" y="497894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informacje mogą przepływać zarówno od neuronów pobudzających do hamujących, jak i od neuronów hamujących do pobudzających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EB2576-58C9-0F26-D380-588C8E473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990" y="3047278"/>
            <a:ext cx="4752063" cy="360150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F19EDB6-CAAF-BDBC-FCBE-AE37D891083A}"/>
              </a:ext>
            </a:extLst>
          </p:cNvPr>
          <p:cNvSpPr txBox="1"/>
          <p:nvPr/>
        </p:nvSpPr>
        <p:spPr>
          <a:xfrm>
            <a:off x="3538807" y="85972"/>
            <a:ext cx="32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Hamowanie oboczne</a:t>
            </a:r>
          </a:p>
        </p:txBody>
      </p:sp>
    </p:spTree>
    <p:extLst>
      <p:ext uri="{BB962C8B-B14F-4D97-AF65-F5344CB8AC3E}">
        <p14:creationId xmlns:p14="http://schemas.microsoft.com/office/powerpoint/2010/main" val="263549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2056A5C-25E7-D7C0-2781-4BC13D5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122904"/>
            <a:ext cx="7343775" cy="343957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5A657F5-C28E-243B-DE71-1A5D1436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6" y="0"/>
            <a:ext cx="3292377" cy="68580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3BE88ED-D761-AD2B-1AE1-5B31A1AFCB6B}"/>
              </a:ext>
            </a:extLst>
          </p:cNvPr>
          <p:cNvSpPr txBox="1"/>
          <p:nvPr/>
        </p:nvSpPr>
        <p:spPr>
          <a:xfrm>
            <a:off x="5893836" y="465617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A </a:t>
            </a:r>
            <a:r>
              <a:rPr lang="pl-PL" sz="1000" dirty="0" err="1"/>
              <a:t>Granger</a:t>
            </a:r>
            <a:r>
              <a:rPr lang="pl-PL" sz="1000" dirty="0"/>
              <a:t> </a:t>
            </a:r>
            <a:r>
              <a:rPr lang="pl-PL" sz="1000" dirty="0" err="1"/>
              <a:t>Causality</a:t>
            </a:r>
            <a:r>
              <a:rPr lang="pl-PL" sz="1000" dirty="0"/>
              <a:t> </a:t>
            </a:r>
            <a:r>
              <a:rPr lang="pl-PL" sz="1000" dirty="0" err="1"/>
              <a:t>Measure</a:t>
            </a:r>
            <a:r>
              <a:rPr lang="pl-PL" sz="1000" dirty="0"/>
              <a:t> for Point </a:t>
            </a:r>
            <a:r>
              <a:rPr lang="pl-PL" sz="1000" dirty="0" err="1"/>
              <a:t>Process</a:t>
            </a:r>
            <a:r>
              <a:rPr lang="pl-PL" sz="1000" dirty="0"/>
              <a:t> </a:t>
            </a:r>
            <a:r>
              <a:rPr lang="pl-PL" sz="1000" dirty="0" err="1"/>
              <a:t>Models</a:t>
            </a:r>
            <a:r>
              <a:rPr lang="pl-PL" sz="1000" dirty="0"/>
              <a:t> of Ensemble </a:t>
            </a:r>
            <a:r>
              <a:rPr lang="pl-PL" sz="1000" dirty="0" err="1"/>
              <a:t>Neural</a:t>
            </a:r>
            <a:r>
              <a:rPr lang="pl-PL" sz="1000" dirty="0"/>
              <a:t> </a:t>
            </a:r>
            <a:r>
              <a:rPr lang="pl-PL" sz="1000" dirty="0" err="1"/>
              <a:t>Spiking</a:t>
            </a:r>
            <a:r>
              <a:rPr lang="pl-PL" sz="1000" dirty="0"/>
              <a:t> Activity, PLOS </a:t>
            </a:r>
            <a:r>
              <a:rPr lang="pl-PL" sz="1000" dirty="0" err="1"/>
              <a:t>Computational</a:t>
            </a:r>
            <a:r>
              <a:rPr lang="pl-PL" sz="1000" dirty="0"/>
              <a:t> </a:t>
            </a:r>
            <a:r>
              <a:rPr lang="pl-PL" sz="1000" dirty="0" err="1"/>
              <a:t>Biology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50670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7AF5575-485A-69E9-85E9-790A4D68F00E}"/>
              </a:ext>
            </a:extLst>
          </p:cNvPr>
          <p:cNvSpPr txBox="1"/>
          <p:nvPr/>
        </p:nvSpPr>
        <p:spPr>
          <a:xfrm>
            <a:off x="4535377" y="598259"/>
            <a:ext cx="44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Zalety i wyzwania związane z SNN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E5A0848-115E-CD0D-BA00-A534CD259D61}"/>
              </a:ext>
            </a:extLst>
          </p:cNvPr>
          <p:cNvSpPr txBox="1"/>
          <p:nvPr/>
        </p:nvSpPr>
        <p:spPr>
          <a:xfrm>
            <a:off x="1391919" y="1737360"/>
            <a:ext cx="7863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możliwość przetwarzania informacji czasowej</a:t>
            </a:r>
          </a:p>
          <a:p>
            <a:r>
              <a:rPr lang="pl-PL" dirty="0"/>
              <a:t>- bliżej biologii</a:t>
            </a:r>
          </a:p>
          <a:p>
            <a:r>
              <a:rPr lang="pl-PL" dirty="0"/>
              <a:t>- efektywne</a:t>
            </a:r>
          </a:p>
          <a:p>
            <a:r>
              <a:rPr lang="pl-PL" dirty="0"/>
              <a:t>- asynchroniczny charakter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- bardziej złożona implementacja</a:t>
            </a:r>
          </a:p>
          <a:p>
            <a:r>
              <a:rPr lang="pl-PL" dirty="0"/>
              <a:t>- trudności w interpretacji, wrażliwość na parametry</a:t>
            </a:r>
          </a:p>
          <a:p>
            <a:r>
              <a:rPr lang="pl-PL" dirty="0"/>
              <a:t>- nietypowe funkcje kosztu</a:t>
            </a:r>
          </a:p>
          <a:p>
            <a:endParaRPr lang="pl-PL" dirty="0"/>
          </a:p>
          <a:p>
            <a:r>
              <a:rPr lang="pl-PL" dirty="0"/>
              <a:t>Optymalizacja: </a:t>
            </a:r>
            <a:r>
              <a:rPr lang="pl-PL" b="1" dirty="0"/>
              <a:t>STDP, </a:t>
            </a:r>
            <a:r>
              <a:rPr lang="pl-PL" b="1" dirty="0" err="1"/>
              <a:t>SpikeProp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118869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media online 3" title="Spiking Neural Network Visualization">
            <a:hlinkClick r:id="" action="ppaction://media"/>
            <a:extLst>
              <a:ext uri="{FF2B5EF4-FFF2-40B4-BE49-F238E27FC236}">
                <a16:creationId xmlns:a16="http://schemas.microsoft.com/office/drawing/2014/main" id="{897813A9-1A5F-97A9-699B-CE4CCDDA2D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6107" y="557310"/>
            <a:ext cx="10165272" cy="57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1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9E19F49-8AC1-0633-3410-AA7CA6B9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88" y="4581933"/>
            <a:ext cx="7016036" cy="206929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6797F1A-2E4E-1A9A-1E56-1D1EE2C8588C}"/>
              </a:ext>
            </a:extLst>
          </p:cNvPr>
          <p:cNvSpPr txBox="1"/>
          <p:nvPr/>
        </p:nvSpPr>
        <p:spPr>
          <a:xfrm>
            <a:off x="3337832" y="4706593"/>
            <a:ext cx="97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44 impulsy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6B8DF47-849F-7EBF-0128-0C75BC2A44D3}"/>
              </a:ext>
            </a:extLst>
          </p:cNvPr>
          <p:cNvSpPr txBox="1"/>
          <p:nvPr/>
        </p:nvSpPr>
        <p:spPr>
          <a:xfrm>
            <a:off x="4614862" y="276225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Reakcja na bodziec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E0A98C3-7414-D433-C3F5-91E2338E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08" y="718328"/>
            <a:ext cx="5415788" cy="3397305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1D2649F-7653-7B6D-5627-E65339952700}"/>
              </a:ext>
            </a:extLst>
          </p:cNvPr>
          <p:cNvSpPr txBox="1"/>
          <p:nvPr/>
        </p:nvSpPr>
        <p:spPr>
          <a:xfrm>
            <a:off x="3979509" y="37932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Stimulus-</a:t>
            </a:r>
            <a:r>
              <a:rPr lang="pl-PL" dirty="0" err="1">
                <a:hlinkClick r:id="rId4"/>
              </a:rPr>
              <a:t>Response</a:t>
            </a:r>
            <a:r>
              <a:rPr lang="pl-PL" dirty="0">
                <a:hlinkClick r:id="rId4"/>
              </a:rPr>
              <a:t> | </a:t>
            </a:r>
            <a:r>
              <a:rPr lang="pl-PL" dirty="0" err="1">
                <a:hlinkClick r:id="rId4"/>
              </a:rPr>
              <a:t>BioNinja</a:t>
            </a:r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C101230-B7DE-A0F5-4BAB-155191C5F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04" y="924165"/>
            <a:ext cx="4236640" cy="246282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79C905-B6EC-E1D7-ED00-5E0743482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32" y="4449947"/>
            <a:ext cx="2053188" cy="18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C67E75A-1C02-8237-004E-76F6CE03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95" y="1195688"/>
            <a:ext cx="9396274" cy="336833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F43016E-9AE2-E3F9-9EBF-EA19825CCF44}"/>
              </a:ext>
            </a:extLst>
          </p:cNvPr>
          <p:cNvSpPr txBox="1"/>
          <p:nvPr/>
        </p:nvSpPr>
        <p:spPr>
          <a:xfrm>
            <a:off x="1089350" y="4715078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Źródła zmienności:</a:t>
            </a:r>
          </a:p>
          <a:p>
            <a:r>
              <a:rPr lang="pl-PL" dirty="0"/>
              <a:t>- niekontrolowane zmienne zewnętrzne</a:t>
            </a:r>
          </a:p>
          <a:p>
            <a:r>
              <a:rPr lang="pl-PL" dirty="0"/>
              <a:t>- nieobserwowane zmiany wewnętrzne (np. zmiany w synapsach, poziomy neuromodulatorów, spontaniczna aktywność mózgu)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8A306D4-1889-A686-AA1D-6CA4B04EBB00}"/>
              </a:ext>
            </a:extLst>
          </p:cNvPr>
          <p:cNvSpPr txBox="1"/>
          <p:nvPr/>
        </p:nvSpPr>
        <p:spPr>
          <a:xfrm>
            <a:off x="1576873" y="480929"/>
            <a:ext cx="855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Odpowiedź pojedynczej komórki zwojowej siatkówki na ten sam bodziec – 30 prób (losowe wideo)</a:t>
            </a:r>
          </a:p>
        </p:txBody>
      </p:sp>
    </p:spTree>
    <p:extLst>
      <p:ext uri="{BB962C8B-B14F-4D97-AF65-F5344CB8AC3E}">
        <p14:creationId xmlns:p14="http://schemas.microsoft.com/office/powerpoint/2010/main" val="26746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D983E1E-D8F5-EA25-0971-C65D7720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34" y="743350"/>
            <a:ext cx="3955123" cy="512870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D5E78D6-88E5-9F3A-3EE5-58882303DB68}"/>
              </a:ext>
            </a:extLst>
          </p:cNvPr>
          <p:cNvSpPr txBox="1"/>
          <p:nvPr/>
        </p:nvSpPr>
        <p:spPr>
          <a:xfrm>
            <a:off x="5598367" y="494523"/>
            <a:ext cx="494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Który wzorzec impulsów odpowiada za reakcję na ten sam bodziec?</a:t>
            </a:r>
          </a:p>
        </p:txBody>
      </p:sp>
    </p:spTree>
    <p:extLst>
      <p:ext uri="{BB962C8B-B14F-4D97-AF65-F5344CB8AC3E}">
        <p14:creationId xmlns:p14="http://schemas.microsoft.com/office/powerpoint/2010/main" val="317685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161F285-1157-606C-1AFA-CEDB80B8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20" y="830355"/>
            <a:ext cx="7933107" cy="519729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CE67C5C-3A0D-05EF-0338-3AD931174B1D}"/>
              </a:ext>
            </a:extLst>
          </p:cNvPr>
          <p:cNvSpPr txBox="1"/>
          <p:nvPr/>
        </p:nvSpPr>
        <p:spPr>
          <a:xfrm>
            <a:off x="5990252" y="4245428"/>
            <a:ext cx="244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więcej reakcji na ten sam bodziec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B3B7729-2672-605E-5440-EF446F649768}"/>
              </a:ext>
            </a:extLst>
          </p:cNvPr>
          <p:cNvSpPr txBox="1"/>
          <p:nvPr/>
        </p:nvSpPr>
        <p:spPr>
          <a:xfrm>
            <a:off x="3757905" y="269329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Który wzorzec impulsów odpowiada za reakcję na ten sam bodziec?</a:t>
            </a:r>
          </a:p>
        </p:txBody>
      </p:sp>
    </p:spTree>
    <p:extLst>
      <p:ext uri="{BB962C8B-B14F-4D97-AF65-F5344CB8AC3E}">
        <p14:creationId xmlns:p14="http://schemas.microsoft.com/office/powerpoint/2010/main" val="292551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758F55DC-6ACB-93CF-D74E-1A4AB1566A23}"/>
              </a:ext>
            </a:extLst>
          </p:cNvPr>
          <p:cNvSpPr txBox="1"/>
          <p:nvPr/>
        </p:nvSpPr>
        <p:spPr>
          <a:xfrm>
            <a:off x="578497" y="4273421"/>
            <a:ext cx="70352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Pytania i wnioski:</a:t>
            </a:r>
          </a:p>
          <a:p>
            <a:r>
              <a:rPr lang="pl-PL" dirty="0"/>
              <a:t>- Co oznacza, że odpowiedź jest podobna?</a:t>
            </a:r>
          </a:p>
          <a:p>
            <a:r>
              <a:rPr lang="pl-PL" dirty="0"/>
              <a:t>- Ten sam wzorzec impulsów może znaczyć coś zupełnie innego w zależności od neuronu.</a:t>
            </a:r>
          </a:p>
          <a:p>
            <a:r>
              <a:rPr lang="pl-PL" dirty="0"/>
              <a:t>- Identyczne wzorce impulsów z tego samego neuronu mogą znaczyć coś innego w zależności od kontekstu.</a:t>
            </a:r>
          </a:p>
          <a:p>
            <a:r>
              <a:rPr lang="pl-PL" dirty="0"/>
              <a:t>- Sposobów kodowania może być tyle samo co samych neuronów.</a:t>
            </a:r>
          </a:p>
          <a:p>
            <a:r>
              <a:rPr lang="pl-PL" dirty="0"/>
              <a:t>- Analizy opierają się w dużej mierze na statystyce.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304F11-5966-8291-35E1-9C897358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20" y="1455575"/>
            <a:ext cx="3686098" cy="362379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77D97F6-D8A4-CDE4-5DD8-453ECA4FD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267" y="951654"/>
            <a:ext cx="4476627" cy="293281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2A87611-E2ED-D51A-1DDD-C8AAB213795E}"/>
              </a:ext>
            </a:extLst>
          </p:cNvPr>
          <p:cNvSpPr txBox="1"/>
          <p:nvPr/>
        </p:nvSpPr>
        <p:spPr>
          <a:xfrm>
            <a:off x="1516226" y="305323"/>
            <a:ext cx="7805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Który wzorzec impulsów odpowiada za reakcję na ten sam bodziec?</a:t>
            </a:r>
          </a:p>
        </p:txBody>
      </p:sp>
    </p:spTree>
    <p:extLst>
      <p:ext uri="{BB962C8B-B14F-4D97-AF65-F5344CB8AC3E}">
        <p14:creationId xmlns:p14="http://schemas.microsoft.com/office/powerpoint/2010/main" val="84488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FF3CD65-2ABC-64D1-5B36-0F2EA033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91" y="122164"/>
            <a:ext cx="7611021" cy="30585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6886386-08C5-4B8B-A982-66C5A8BD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6" y="3677303"/>
            <a:ext cx="5475445" cy="268628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53FFD46-26F0-0378-8E42-4351F1D3A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45" y="3677303"/>
            <a:ext cx="5498844" cy="268628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CFB28AF-4FE6-FEED-2898-41BB434F6292}"/>
              </a:ext>
            </a:extLst>
          </p:cNvPr>
          <p:cNvSpPr txBox="1"/>
          <p:nvPr/>
        </p:nvSpPr>
        <p:spPr>
          <a:xfrm>
            <a:off x="405466" y="6363586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/>
              <a:t>Spiking</a:t>
            </a:r>
            <a:r>
              <a:rPr lang="pl-PL" sz="900" dirty="0"/>
              <a:t> </a:t>
            </a:r>
            <a:r>
              <a:rPr lang="pl-PL" sz="900" dirty="0" err="1"/>
              <a:t>Neural</a:t>
            </a:r>
            <a:r>
              <a:rPr lang="pl-PL" sz="900" dirty="0"/>
              <a:t> Networks and </a:t>
            </a:r>
            <a:r>
              <a:rPr lang="pl-PL" sz="900" dirty="0" err="1"/>
              <a:t>Their</a:t>
            </a:r>
            <a:r>
              <a:rPr lang="pl-PL" sz="900" dirty="0"/>
              <a:t> Applications: A </a:t>
            </a:r>
            <a:r>
              <a:rPr lang="pl-PL" sz="900" dirty="0" err="1"/>
              <a:t>Review</a:t>
            </a:r>
            <a:r>
              <a:rPr lang="pl-PL" sz="900" dirty="0"/>
              <a:t>, </a:t>
            </a:r>
            <a:r>
              <a:rPr lang="pl-PL" sz="900" dirty="0" err="1"/>
              <a:t>Yamazaki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18570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9E7AE1F-DD7B-C981-4F62-18915B9F1C78}"/>
              </a:ext>
            </a:extLst>
          </p:cNvPr>
          <p:cNvSpPr txBox="1"/>
          <p:nvPr/>
        </p:nvSpPr>
        <p:spPr>
          <a:xfrm>
            <a:off x="4125433" y="372140"/>
            <a:ext cx="448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Spiking</a:t>
            </a:r>
            <a:r>
              <a:rPr lang="pl-PL" dirty="0">
                <a:highlight>
                  <a:srgbClr val="00FF00"/>
                </a:highlight>
              </a:rPr>
              <a:t> </a:t>
            </a:r>
            <a:r>
              <a:rPr lang="pl-PL" dirty="0" err="1">
                <a:highlight>
                  <a:srgbClr val="00FF00"/>
                </a:highlight>
              </a:rPr>
              <a:t>neural</a:t>
            </a:r>
            <a:r>
              <a:rPr lang="pl-PL" dirty="0">
                <a:highlight>
                  <a:srgbClr val="00FF00"/>
                </a:highlight>
              </a:rPr>
              <a:t> networks (SNN)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EBDB02F-716E-3BD9-060D-2595B97C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97" y="1246607"/>
            <a:ext cx="9107205" cy="48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471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1211</Words>
  <Application>Microsoft Office PowerPoint</Application>
  <PresentationFormat>Panoramiczny</PresentationFormat>
  <Paragraphs>154</Paragraphs>
  <Slides>28</Slides>
  <Notes>0</Notes>
  <HiddenSlides>0</HiddenSlides>
  <MMClips>5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MuseoSans</vt:lpstr>
      <vt:lpstr>Segoe UI</vt:lpstr>
      <vt:lpstr>Söhne</vt:lpstr>
      <vt:lpstr>Times New Roman</vt:lpstr>
      <vt:lpstr>Wingdings</vt:lpstr>
      <vt:lpstr>Work Sans</vt:lpstr>
      <vt:lpstr>Motyw pakietu Office</vt:lpstr>
      <vt:lpstr>Pulsujące sieci neuronowe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Adrian Kania</dc:creator>
  <cp:lastModifiedBy>Adrian Kania</cp:lastModifiedBy>
  <cp:revision>30</cp:revision>
  <dcterms:created xsi:type="dcterms:W3CDTF">2023-12-30T12:41:49Z</dcterms:created>
  <dcterms:modified xsi:type="dcterms:W3CDTF">2024-01-16T03:52:24Z</dcterms:modified>
</cp:coreProperties>
</file>